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Fraunces Extra Bold" pitchFamily="34" charset="0"/>
      <p:regular r:id="rId17"/>
    </p:embeddedFont>
    <p:embeddedFont>
      <p:font typeface="Fraunces Extra Bold" pitchFamily="34" charset="-122"/>
      <p:regular r:id="rId18"/>
    </p:embeddedFont>
    <p:embeddedFont>
      <p:font typeface="Fraunces Extra Bold" pitchFamily="34" charset="-120"/>
      <p:regular r:id="rId19"/>
    </p:embeddedFont>
    <p:embeddedFont>
      <p:font typeface="Nobile" panose="02000503050000020004" pitchFamily="34" charset="0"/>
      <p:regular r:id="rId20"/>
    </p:embeddedFont>
    <p:embeddedFont>
      <p:font typeface="Nobile" panose="02000503050000020004" pitchFamily="34" charset="-122"/>
      <p:regular r:id="rId21"/>
    </p:embeddedFont>
    <p:embeddedFont>
      <p:font typeface="Nobile" panose="02000503050000020004" pitchFamily="34" charset="-120"/>
      <p:regular r:id="rId22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F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7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8648"/>
            <a:ext cx="7556421" cy="21263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Война с Японией: Окончание Второй мировой войны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5147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Вторая мировая война — самый масштабный конфликт в истории. Война с Японией стала её завершающей фазой.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6640711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Спасибо за внимание!</a:t>
            </a:r>
            <a:endParaRPr lang="en-US" sz="4450" dirty="0"/>
          </a:p>
        </p:txBody>
      </p:sp>
      <p:sp>
        <p:nvSpPr>
          <p:cNvPr id="9" name="Rectangles 8"/>
          <p:cNvSpPr/>
          <p:nvPr/>
        </p:nvSpPr>
        <p:spPr>
          <a:xfrm>
            <a:off x="12768580" y="7584440"/>
            <a:ext cx="1861185" cy="640715"/>
          </a:xfrm>
          <a:prstGeom prst="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1344"/>
            <a:ext cx="8068866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Причины войны с Японией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7099"/>
            <a:ext cx="3978116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Империалистические амбиции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2573"/>
            <a:ext cx="3978116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Япония расширяла влияние в Азии с 1931 года, захватив Манчжурию и начав войну с Китаем.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57099"/>
            <a:ext cx="3978116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Противостояние с США и союзниками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2573"/>
            <a:ext cx="3978116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Япония стремилась контролировать ресурсы Юго-Восточной Азии, что вызвало конфликт с США и блокаду нефти.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57099"/>
            <a:ext cx="3978116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Нападение на Перл-Харбор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2573"/>
            <a:ext cx="3978116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7 декабря 1941 года Япония атаковала США, что привело к вступлению США в войну.</a:t>
            </a:r>
            <a:endParaRPr lang="en-US" sz="1750" dirty="0"/>
          </a:p>
        </p:txBody>
      </p:sp>
      <p:sp>
        <p:nvSpPr>
          <p:cNvPr id="9" name="Rectangles 8"/>
          <p:cNvSpPr/>
          <p:nvPr/>
        </p:nvSpPr>
        <p:spPr>
          <a:xfrm>
            <a:off x="12768580" y="7584440"/>
            <a:ext cx="1861185" cy="640715"/>
          </a:xfrm>
          <a:prstGeom prst="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14976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Начальный этап войны на Тихом океане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7269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</p:spPr>
      </p:sp>
      <p:sp>
        <p:nvSpPr>
          <p:cNvPr id="5" name="Text 2"/>
          <p:cNvSpPr/>
          <p:nvPr/>
        </p:nvSpPr>
        <p:spPr>
          <a:xfrm>
            <a:off x="1530906" y="355056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Успехи Японии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040981"/>
            <a:ext cx="681930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Захват Филиппин, Индонезии, части Китая, Малайи и Бирмы в 1941-1942 годах.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522041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</p:spPr>
      </p:sp>
      <p:sp>
        <p:nvSpPr>
          <p:cNvPr id="8" name="Text 5"/>
          <p:cNvSpPr/>
          <p:nvPr/>
        </p:nvSpPr>
        <p:spPr>
          <a:xfrm>
            <a:off x="1530906" y="529828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Битва за Мидуэй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5788700"/>
            <a:ext cx="681930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Июнь 1942 года, ключевая победа США, потеря Японией четырёх авианосцев.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6962"/>
            <a:ext cx="130428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Тактика союзников и кровопролитные сражения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351496"/>
            <a:ext cx="2947511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Островные прыжки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932640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США захватывали ключевые острова, приближаясь к Японии.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351496"/>
            <a:ext cx="359283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Кровопролитные битвы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932640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Сражения за Гуадалканал, Иводзиму и Окинаву были ожесточёнными и разрушительными.</a:t>
            </a:r>
            <a:endParaRPr lang="en-US" sz="1750" dirty="0"/>
          </a:p>
        </p:txBody>
      </p:sp>
      <p:sp>
        <p:nvSpPr>
          <p:cNvPr id="9" name="Rectangles 8"/>
          <p:cNvSpPr/>
          <p:nvPr/>
        </p:nvSpPr>
        <p:spPr>
          <a:xfrm>
            <a:off x="12768580" y="7584440"/>
            <a:ext cx="1861185" cy="640715"/>
          </a:xfrm>
          <a:prstGeom prst="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33525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Участие СССР в войне с Японией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3291245"/>
            <a:ext cx="30480" cy="3404711"/>
          </a:xfrm>
          <a:prstGeom prst="roundRect">
            <a:avLst>
              <a:gd name="adj" fmla="val 669768"/>
            </a:avLst>
          </a:prstGeom>
          <a:solidFill>
            <a:srgbClr val="CED9CE"/>
          </a:solidFill>
        </p:spPr>
      </p:sp>
      <p:sp>
        <p:nvSpPr>
          <p:cNvPr id="5" name="Shape 2"/>
          <p:cNvSpPr/>
          <p:nvPr/>
        </p:nvSpPr>
        <p:spPr>
          <a:xfrm>
            <a:off x="1273612" y="3531156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CED9CE"/>
          </a:solidFill>
        </p:spPr>
      </p:sp>
      <p:sp>
        <p:nvSpPr>
          <p:cNvPr id="6" name="Shape 3"/>
          <p:cNvSpPr/>
          <p:nvPr/>
        </p:nvSpPr>
        <p:spPr>
          <a:xfrm>
            <a:off x="793790" y="3291245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</p:spPr>
      </p:sp>
      <p:sp>
        <p:nvSpPr>
          <p:cNvPr id="7" name="Text 4"/>
          <p:cNvSpPr/>
          <p:nvPr/>
        </p:nvSpPr>
        <p:spPr>
          <a:xfrm>
            <a:off x="878860" y="3333750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183011" y="3369112"/>
            <a:ext cx="367665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Ялтинская конференция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83011" y="3859530"/>
            <a:ext cx="616719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Февраль 1945 года, СССР обязался войти в войну с Японией через 3 месяца после капитуляции Германии.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273612" y="5641777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CED9CE"/>
          </a:solidFill>
        </p:spPr>
      </p:sp>
      <p:sp>
        <p:nvSpPr>
          <p:cNvPr id="11" name="Shape 8"/>
          <p:cNvSpPr/>
          <p:nvPr/>
        </p:nvSpPr>
        <p:spPr>
          <a:xfrm>
            <a:off x="793790" y="540186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</p:spPr>
      </p:sp>
      <p:sp>
        <p:nvSpPr>
          <p:cNvPr id="12" name="Text 9"/>
          <p:cNvSpPr/>
          <p:nvPr/>
        </p:nvSpPr>
        <p:spPr>
          <a:xfrm>
            <a:off x="878860" y="5444371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183011" y="5479733"/>
            <a:ext cx="381988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Советско-японская война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183011" y="5970151"/>
            <a:ext cx="616719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Август 1945 года, разгром Квантунской армии, освобождение Маньчжурии и Курильских островов.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6962"/>
            <a:ext cx="130428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Атомные бомбардировки Хиросимы и Нагасаки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35149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Хиросима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932640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6 августа 1945 года, первая в истории ядерная атака, около 140 000 погибших.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35149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Нагасаки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932640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9 августа 1945 года, вторая бомба, около 75 000 жертв.</a:t>
            </a:r>
            <a:endParaRPr lang="en-US" sz="1750" dirty="0"/>
          </a:p>
        </p:txBody>
      </p:sp>
      <p:sp>
        <p:nvSpPr>
          <p:cNvPr id="9" name="Rectangles 8"/>
          <p:cNvSpPr/>
          <p:nvPr/>
        </p:nvSpPr>
        <p:spPr>
          <a:xfrm>
            <a:off x="12768580" y="7584440"/>
            <a:ext cx="1861185" cy="640715"/>
          </a:xfrm>
          <a:prstGeom prst="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23768"/>
            <a:ext cx="7556421" cy="12049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Цели и последствия бомбардировок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280190" y="2117884"/>
            <a:ext cx="3681889" cy="3570565"/>
          </a:xfrm>
          <a:prstGeom prst="roundRect">
            <a:avLst>
              <a:gd name="adj" fmla="val 4860"/>
            </a:avLst>
          </a:prstGeom>
          <a:solidFill>
            <a:srgbClr val="E8F3E8"/>
          </a:solidFill>
        </p:spPr>
      </p:sp>
      <p:sp>
        <p:nvSpPr>
          <p:cNvPr id="5" name="Text 2"/>
          <p:cNvSpPr/>
          <p:nvPr/>
        </p:nvSpPr>
        <p:spPr>
          <a:xfrm>
            <a:off x="6472952" y="2310646"/>
            <a:ext cx="3296364" cy="6024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Сокращение войны и жертв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472952" y="3028712"/>
            <a:ext cx="3296364" cy="24669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Применение ядерного оружия было направлено на принуждение Японии к безусловной капитуляции, что позволило избежать продолжительных боевых действий и снизить численность жертв с обеих сторон.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10154841" y="2117884"/>
            <a:ext cx="3681889" cy="3570565"/>
          </a:xfrm>
          <a:prstGeom prst="roundRect">
            <a:avLst>
              <a:gd name="adj" fmla="val 4860"/>
            </a:avLst>
          </a:prstGeom>
          <a:solidFill>
            <a:srgbClr val="E8F3E8"/>
          </a:solidFill>
        </p:spPr>
      </p:sp>
      <p:sp>
        <p:nvSpPr>
          <p:cNvPr id="8" name="Text 5"/>
          <p:cNvSpPr/>
          <p:nvPr/>
        </p:nvSpPr>
        <p:spPr>
          <a:xfrm>
            <a:off x="10347603" y="2310646"/>
            <a:ext cx="2807018" cy="3012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Политический сигнал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0347603" y="2727484"/>
            <a:ext cx="3296364" cy="123348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Продемонстрировать военную мощь США и СССР, укрепив свои позиции на мировой арене в послевоенном мире.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280190" y="5881211"/>
            <a:ext cx="7556421" cy="1727478"/>
          </a:xfrm>
          <a:prstGeom prst="roundRect">
            <a:avLst>
              <a:gd name="adj" fmla="val 10045"/>
            </a:avLst>
          </a:prstGeom>
          <a:solidFill>
            <a:srgbClr val="E8F3E8"/>
          </a:solidFill>
        </p:spPr>
      </p:sp>
      <p:sp>
        <p:nvSpPr>
          <p:cNvPr id="11" name="Text 8"/>
          <p:cNvSpPr/>
          <p:nvPr/>
        </p:nvSpPr>
        <p:spPr>
          <a:xfrm>
            <a:off x="6472952" y="6073973"/>
            <a:ext cx="5596057" cy="3012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Катастрофические последствия для Японии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472952" y="6490811"/>
            <a:ext cx="7170896" cy="9251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Ядерные бомбардировки привели к массовым человеческим потерям, разрушению городов и глубоким моральным травмам, что обозначило начало периода радикальных перемен в стране.</a:t>
            </a:r>
            <a:endParaRPr lang="en-US" sz="1500" dirty="0"/>
          </a:p>
        </p:txBody>
      </p:sp>
      <p:sp>
        <p:nvSpPr>
          <p:cNvPr id="13" name="Rectangles 12"/>
          <p:cNvSpPr/>
          <p:nvPr/>
        </p:nvSpPr>
        <p:spPr>
          <a:xfrm>
            <a:off x="12768580" y="7584440"/>
            <a:ext cx="1861185" cy="640715"/>
          </a:xfrm>
          <a:prstGeom prst="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85587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Капитуляция Японии и окончание войны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643307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87012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15 августа 1945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360539"/>
            <a:ext cx="608218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Император Хирохито призвал принять условия капитуляции.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313158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53997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 сентября 1945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5030391"/>
            <a:ext cx="608218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Официальная капитуляция на борту линкора «Миссури».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98301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6209824"/>
            <a:ext cx="3470434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Конец Второй мировой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700242"/>
            <a:ext cx="60821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Начало эпохи ядерного оружия и холодной войны.</a:t>
            </a:r>
            <a:endParaRPr lang="en-US" sz="1750" dirty="0"/>
          </a:p>
        </p:txBody>
      </p:sp>
      <p:sp>
        <p:nvSpPr>
          <p:cNvPr id="13" name="Rectangles 12"/>
          <p:cNvSpPr/>
          <p:nvPr/>
        </p:nvSpPr>
        <p:spPr>
          <a:xfrm>
            <a:off x="12768580" y="7584440"/>
            <a:ext cx="1861185" cy="640715"/>
          </a:xfrm>
          <a:prstGeom prst="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61154"/>
            <a:ext cx="7556421" cy="12758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Итоги и последствия войны с Японией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243138"/>
            <a:ext cx="510302" cy="5103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957513"/>
            <a:ext cx="2348627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Разгром Японии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280190" y="3398758"/>
            <a:ext cx="2348627" cy="13068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Оккупация и принятие демократической конституции.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968" y="2243138"/>
            <a:ext cx="510302" cy="5103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83968" y="2957513"/>
            <a:ext cx="2348746" cy="6376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Гибель и разрушения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8883968" y="3717608"/>
            <a:ext cx="2348746" cy="9801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Миллионы погибших и разрушенные города.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7864" y="2243138"/>
            <a:ext cx="510302" cy="5103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487864" y="2957513"/>
            <a:ext cx="2348746" cy="6376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Рост влияния СССР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1487864" y="3717608"/>
            <a:ext cx="2348746" cy="6534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Укрепление позиций в Восточной Азии.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5113853"/>
            <a:ext cx="510302" cy="51030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80190" y="5828228"/>
            <a:ext cx="2348627" cy="6376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Начало холодной войны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6280190" y="6588323"/>
            <a:ext cx="2348627" cy="9801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Ядерная гонка и формирование нового мирового порядка.</a:t>
            </a:r>
            <a:endParaRPr lang="en-US" sz="1600" dirty="0"/>
          </a:p>
        </p:txBody>
      </p:sp>
      <p:sp>
        <p:nvSpPr>
          <p:cNvPr id="16" name="Rectangles 15"/>
          <p:cNvSpPr/>
          <p:nvPr/>
        </p:nvSpPr>
        <p:spPr>
          <a:xfrm>
            <a:off x="12768580" y="7584440"/>
            <a:ext cx="1861185" cy="640715"/>
          </a:xfrm>
          <a:prstGeom prst="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2521</Words>
  <Application>WPS Presentation</Application>
  <PresentationFormat>On-screen Show (16:9)</PresentationFormat>
  <Paragraphs>110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6" baseType="lpstr">
      <vt:lpstr>Arial</vt:lpstr>
      <vt:lpstr>SimSun</vt:lpstr>
      <vt:lpstr>Wingdings</vt:lpstr>
      <vt:lpstr>Fraunces Extra Bold</vt:lpstr>
      <vt:lpstr>Fraunces Extra Bold</vt:lpstr>
      <vt:lpstr>Fraunces Extra Bold</vt:lpstr>
      <vt:lpstr>Nobile</vt:lpstr>
      <vt:lpstr>Nobile</vt:lpstr>
      <vt:lpstr>Nobile</vt:lpstr>
      <vt:lpstr>Calibri</vt:lpstr>
      <vt:lpstr>Helvetica Neue</vt:lpstr>
      <vt:lpstr>Microsoft YaHei</vt:lpstr>
      <vt:lpstr>汉仪旗黑</vt:lpstr>
      <vt:lpstr>Arial Unicode MS</vt:lpstr>
      <vt:lpstr>宋体-简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karim</cp:lastModifiedBy>
  <cp:revision>4</cp:revision>
  <dcterms:created xsi:type="dcterms:W3CDTF">2025-05-29T16:10:34Z</dcterms:created>
  <dcterms:modified xsi:type="dcterms:W3CDTF">2025-05-29T16:10:34Z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D16F493C976F8C3DFA86386861015CE7_43</vt:lpwstr>
  </property>
  <property fmtid="{D5CDD505-2E9C-101B-9397-08002B2CF9AE}" pid="3" name="KSOProductBuildVer">
    <vt:lpwstr>1033-6.10.2.8397</vt:lpwstr>
  </property>
</Properties>
</file>